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Fast Implementation of DGEMM on Fermi GPU∗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Guangming Tan†, Linchuan Li†, Sean Triechle‡, Everett Phillips‡, Yungang Bao†, Ninghui Sun†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5082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2346960"/>
            <a:ext cx="7360920" cy="2778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5082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15" y="1451610"/>
            <a:ext cx="7969885" cy="4936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Performance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5082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1343025"/>
            <a:ext cx="7176135" cy="520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46645" y="1828800"/>
            <a:ext cx="42830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70% peak performance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20 improvements compared with cublas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Performance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5082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1582420"/>
            <a:ext cx="5149215" cy="4602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35" y="1691005"/>
            <a:ext cx="4846955" cy="3700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Architectural Impact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7055"/>
            <a:ext cx="10515600" cy="4351338"/>
          </a:xfrm>
        </p:spPr>
        <p:txBody>
          <a:bodyPr>
            <a:normAutofit lnSpcReduction="10000"/>
          </a:bodyPr>
          <a:p>
            <a:pPr marL="342900" indent="-342900">
              <a:buAutoNum type="arabicPeriod"/>
            </a:pPr>
            <a:r>
              <a:rPr kumimoji="1" lang="en-US" altLang="zh-CN" sz="2800" dirty="0">
                <a:sym typeface="+mn-ea"/>
              </a:rPr>
              <a:t>Increasing the number of registers per thread.</a:t>
            </a: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800" dirty="0">
                <a:sym typeface="+mn-ea"/>
              </a:rPr>
              <a:t>Increasing shared memory bandwidth.</a:t>
            </a: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Increasing instruction throughput.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More efficient instruction scheduler. 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</p:nvPr>
        </p:nvSpPr>
        <p:spPr>
          <a:xfrm>
            <a:off x="495935" y="1951355"/>
            <a:ext cx="10515600" cy="4351338"/>
          </a:xfrm>
        </p:spPr>
        <p:txBody>
          <a:bodyPr/>
          <a:p>
            <a:pPr marL="0" indent="0" algn="ctr">
              <a:buNone/>
            </a:pPr>
            <a:r>
              <a:rPr lang="en-US" altLang="zh-CN" sz="7200"/>
              <a:t>THANKS!</a:t>
            </a:r>
            <a:endParaRPr lang="en-US" altLang="zh-CN"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 main contributions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7055"/>
            <a:ext cx="10515600" cy="4351338"/>
          </a:xfrm>
        </p:spPr>
        <p:txBody>
          <a:bodyPr>
            <a:normAutofit lnSpcReduction="10000"/>
          </a:bodyPr>
          <a:p>
            <a:pPr marL="342900" indent="-342900">
              <a:buAutoNum type="arabicPeriod"/>
            </a:pPr>
            <a:r>
              <a:rPr kumimoji="1" lang="en-US" altLang="zh-CN" sz="2800" dirty="0">
                <a:sym typeface="+mn-ea"/>
              </a:rPr>
              <a:t>formulate a performance model to select an optimal algorithm for blocking matrix multiplication on the Fermi architecture.</a:t>
            </a: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800" dirty="0">
                <a:sym typeface="+mn-ea"/>
              </a:rPr>
              <a:t>three optimization strategies to exploit the potential of Fermi’s computing capability.</a:t>
            </a:r>
            <a:endParaRPr kumimoji="1" lang="en-US" altLang="zh-CN" sz="2800" dirty="0">
              <a:sym typeface="+mn-ea"/>
            </a:endParaRPr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an experimental experience on tuning DGEMM code on the Fermi architecture.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Fermi GPU Architecture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342900" indent="-342900">
              <a:buAutoNum type="arabicPeriod"/>
            </a:pPr>
            <a:endParaRPr kumimoji="1"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1691005"/>
            <a:ext cx="5638800" cy="441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55" y="1691005"/>
            <a:ext cx="5643245" cy="3115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1130" y="6149340"/>
            <a:ext cx="8799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1.03Tflop/s single-precision operations and 515Gflop/s double-precision operations.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Fermi GPU Architecture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342900" indent="-342900">
              <a:buAutoNum type="arabicPeriod"/>
            </a:pPr>
            <a:endParaRPr kumimoji="1"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1337945"/>
            <a:ext cx="4110990" cy="511683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4697095" y="1547495"/>
            <a:ext cx="7494905" cy="3980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kumimoji="1" lang="en-US" altLang="zh-CN" dirty="0">
                <a:sym typeface="+mn-ea"/>
              </a:rPr>
              <a:t>The size of shared memory is increased to 48KB while it may be configured with 16KB.</a:t>
            </a:r>
            <a:endParaRPr kumimoji="1" lang="en-US" altLang="zh-CN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ym typeface="+mn-ea"/>
              </a:rPr>
              <a:t>the number of banks of shared memory increases to 32.</a:t>
            </a:r>
            <a:endParaRPr kumimoji="1" lang="en-US" altLang="zh-CN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ym typeface="+mn-ea"/>
              </a:rPr>
              <a:t>A cache hierarchy is added between DRAM and streaming cores.</a:t>
            </a:r>
            <a:endParaRPr kumimoji="1" lang="en-US" altLang="zh-CN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ym typeface="+mn-ea"/>
              </a:rPr>
              <a:t>There are two warp schedulers for each SM.</a:t>
            </a:r>
            <a:endParaRPr kumimoji="1" lang="en-US" altLang="zh-CN" dirty="0"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ym typeface="+mn-ea"/>
              </a:rPr>
              <a:t> wider load/store operations than 32-bits per thread, both 64- and 128-bits memory operations.</a:t>
            </a:r>
            <a:endParaRPr kumimoji="1" lang="en-US" altLang="zh-CN" dirty="0">
              <a:sym typeface="+mn-ea"/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C := alpha∗A∗B+beta∗C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9470" y="1417320"/>
            <a:ext cx="6972935" cy="5308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950" y="2762250"/>
            <a:ext cx="66567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block global memory read:</a:t>
            </a:r>
            <a:endParaRPr lang="en-US" altLang="zh-CN"/>
          </a:p>
          <a:p>
            <a:r>
              <a:rPr lang="zh-CN" altLang="en-US" b="1"/>
              <a:t>M∗N∗K∗bm∗bk+M∗N∗K∗bk∗bn = </a:t>
            </a:r>
            <a:endParaRPr lang="zh-CN" altLang="en-US" b="1"/>
          </a:p>
          <a:p>
            <a:r>
              <a:rPr lang="zh-CN" altLang="en-US" b="1"/>
              <a:t>m∗n∗k∗(1/bm+1/bn)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where M = m/bm, N = n/bn, K = k/bk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bandwidth reduction of 2/(1/bm + 1/bn)</a:t>
            </a:r>
            <a:endParaRPr lang="en-US" altLang="zh-CN" b="1"/>
          </a:p>
          <a:p>
            <a:endParaRPr lang="en-US" altLang="zh-CN" b="1"/>
          </a:p>
          <a:p>
            <a:r>
              <a:rPr b="1"/>
              <a:t>RB = DF ∗ W B ∗ 1/S = </a:t>
            </a:r>
            <a:endParaRPr b="1"/>
          </a:p>
          <a:p>
            <a:r>
              <a:rPr b="1"/>
              <a:t>(DF ∗ W B) ∗ (1/bm + 1/bn)/2</a:t>
            </a:r>
            <a:endParaRPr b="1"/>
          </a:p>
          <a:p>
            <a:endParaRPr b="1"/>
          </a:p>
          <a:p>
            <a:r>
              <a:rPr b="1"/>
              <a:t>RB = (DF ∗ W B) ∗ (1/bn) &lt; BW</a:t>
            </a:r>
            <a:endParaRPr b="1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524635"/>
            <a:ext cx="6313170" cy="4291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1844675"/>
            <a:ext cx="4165600" cy="35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2359660"/>
            <a:ext cx="185420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2861945"/>
            <a:ext cx="4610100" cy="431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10" y="3409950"/>
            <a:ext cx="5892800" cy="520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50915" y="4046855"/>
            <a:ext cx="6141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 thread blocks, 2 * 192 threads on one sm to hide latency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830" y="4638040"/>
            <a:ext cx="2667000" cy="317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830" y="5269865"/>
            <a:ext cx="3289300" cy="304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780" y="5768975"/>
            <a:ext cx="2641600" cy="292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3020" y="6151245"/>
            <a:ext cx="2298700" cy="368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2030" y="5768975"/>
            <a:ext cx="914400" cy="330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6050" y="6195060"/>
            <a:ext cx="32258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6225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1336040"/>
            <a:ext cx="5518785" cy="5266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45" y="1543050"/>
            <a:ext cx="583438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6225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1473200"/>
            <a:ext cx="5603240" cy="4821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0" y="1797685"/>
            <a:ext cx="6439535" cy="212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06845" y="4553585"/>
            <a:ext cx="484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256/(128 + 8 + 8 + 256) = 64%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256/(64 + 4 + 4 + 256) = 78%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pPr algn="ctr"/>
            <a:r>
              <a:rPr lang="zh-CN" altLang="en-US"/>
              <a:t>DGEMM on GPU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8950" y="2750820"/>
            <a:ext cx="6656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b="1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435100"/>
            <a:ext cx="4815205" cy="5067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0" y="1435100"/>
            <a:ext cx="5323840" cy="5063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WPS 演示</Application>
  <PresentationFormat>宽屏</PresentationFormat>
  <Paragraphs>112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方正书宋_GBK</vt:lpstr>
      <vt:lpstr>Wingdings</vt:lpstr>
      <vt:lpstr>Calibri Light</vt:lpstr>
      <vt:lpstr>Helvetica Neue</vt:lpstr>
      <vt:lpstr>Arial Unicode MS</vt:lpstr>
      <vt:lpstr>Calibri</vt:lpstr>
      <vt:lpstr>微软雅黑</vt:lpstr>
      <vt:lpstr>汉仪旗黑</vt:lpstr>
      <vt:lpstr>宋体</vt:lpstr>
      <vt:lpstr>汉仪书宋二KW</vt:lpstr>
      <vt:lpstr>Office 主题</vt:lpstr>
      <vt:lpstr>Fast Implementation of DGEMM on Fermi GPU∗</vt:lpstr>
      <vt:lpstr> main contributions</vt:lpstr>
      <vt:lpstr>Fermi GPU Architecture</vt:lpstr>
      <vt:lpstr>Fermi GPU Architecture</vt:lpstr>
      <vt:lpstr>DGEMM on GPU</vt:lpstr>
      <vt:lpstr>DGEMM on GPU</vt:lpstr>
      <vt:lpstr>DGEMM on GPU</vt:lpstr>
      <vt:lpstr>DGEMM on GPU</vt:lpstr>
      <vt:lpstr>DGEMM on GPU</vt:lpstr>
      <vt:lpstr>DGEMM on GPU</vt:lpstr>
      <vt:lpstr>DGEMM on GPU</vt:lpstr>
      <vt:lpstr>Performance</vt:lpstr>
      <vt:lpstr>Performance</vt:lpstr>
      <vt:lpstr>Performance</vt:lpstr>
      <vt:lpstr>Architectural Impact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baohan</cp:lastModifiedBy>
  <cp:revision>64</cp:revision>
  <dcterms:created xsi:type="dcterms:W3CDTF">2021-12-12T08:09:38Z</dcterms:created>
  <dcterms:modified xsi:type="dcterms:W3CDTF">2021-12-12T08:09:38Z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